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5"/>
  </p:handoutMasterIdLst>
  <p:sldIdLst>
    <p:sldId id="256" r:id="rId2"/>
    <p:sldId id="257" r:id="rId3"/>
    <p:sldId id="358" r:id="rId4"/>
    <p:sldId id="333" r:id="rId5"/>
    <p:sldId id="357" r:id="rId6"/>
    <p:sldId id="258" r:id="rId7"/>
    <p:sldId id="337" r:id="rId8"/>
    <p:sldId id="274" r:id="rId9"/>
    <p:sldId id="260" r:id="rId10"/>
    <p:sldId id="365" r:id="rId11"/>
    <p:sldId id="366" r:id="rId12"/>
    <p:sldId id="338" r:id="rId13"/>
    <p:sldId id="339" r:id="rId14"/>
    <p:sldId id="340" r:id="rId15"/>
    <p:sldId id="341" r:id="rId16"/>
    <p:sldId id="342" r:id="rId17"/>
    <p:sldId id="344" r:id="rId18"/>
    <p:sldId id="262" r:id="rId19"/>
    <p:sldId id="263" r:id="rId20"/>
    <p:sldId id="264" r:id="rId21"/>
    <p:sldId id="265" r:id="rId22"/>
    <p:sldId id="347" r:id="rId23"/>
    <p:sldId id="266" r:id="rId24"/>
    <p:sldId id="267" r:id="rId25"/>
    <p:sldId id="261" r:id="rId26"/>
    <p:sldId id="343" r:id="rId27"/>
    <p:sldId id="308" r:id="rId28"/>
    <p:sldId id="310" r:id="rId29"/>
    <p:sldId id="324" r:id="rId30"/>
    <p:sldId id="348" r:id="rId31"/>
    <p:sldId id="345" r:id="rId32"/>
    <p:sldId id="346" r:id="rId33"/>
    <p:sldId id="304" r:id="rId34"/>
    <p:sldId id="306" r:id="rId35"/>
    <p:sldId id="353" r:id="rId36"/>
    <p:sldId id="326" r:id="rId37"/>
    <p:sldId id="362" r:id="rId38"/>
    <p:sldId id="259" r:id="rId39"/>
    <p:sldId id="305" r:id="rId40"/>
    <p:sldId id="309" r:id="rId41"/>
    <p:sldId id="334" r:id="rId42"/>
    <p:sldId id="311" r:id="rId43"/>
    <p:sldId id="312" r:id="rId44"/>
    <p:sldId id="349" r:id="rId45"/>
    <p:sldId id="350" r:id="rId46"/>
    <p:sldId id="355" r:id="rId47"/>
    <p:sldId id="351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3" r:id="rId57"/>
    <p:sldId id="322" r:id="rId58"/>
    <p:sldId id="321" r:id="rId59"/>
    <p:sldId id="325" r:id="rId60"/>
    <p:sldId id="356" r:id="rId61"/>
    <p:sldId id="332" r:id="rId62"/>
    <p:sldId id="327" r:id="rId63"/>
    <p:sldId id="359" r:id="rId64"/>
    <p:sldId id="360" r:id="rId65"/>
    <p:sldId id="361" r:id="rId66"/>
    <p:sldId id="363" r:id="rId67"/>
    <p:sldId id="328" r:id="rId68"/>
    <p:sldId id="329" r:id="rId69"/>
    <p:sldId id="330" r:id="rId70"/>
    <p:sldId id="331" r:id="rId71"/>
    <p:sldId id="336" r:id="rId72"/>
    <p:sldId id="364" r:id="rId73"/>
    <p:sldId id="352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58"/>
            <p14:sldId id="333"/>
            <p14:sldId id="357"/>
            <p14:sldId id="258"/>
            <p14:sldId id="337"/>
            <p14:sldId id="274"/>
            <p14:sldId id="260"/>
            <p14:sldId id="365"/>
            <p14:sldId id="366"/>
          </p14:sldIdLst>
        </p14:section>
        <p14:section name="Distributions" id="{6CD3F151-B3A2-4492-B700-F6DEE9132DC2}">
          <p14:sldIdLst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</p14:sldIdLst>
        </p14:section>
        <p14:section name="Error bars" id="{7DBF141E-71D8-4596-B67F-B86A999CB097}">
          <p14:sldIdLst>
            <p14:sldId id="326"/>
            <p14:sldId id="362"/>
            <p14:sldId id="259"/>
            <p14:sldId id="305"/>
            <p14:sldId id="309"/>
            <p14:sldId id="334"/>
          </p14:sldIdLst>
        </p14:section>
        <p14:section name="Bayesian" id="{9E24BA07-404B-4182-A2CD-1A61730DBA62}">
          <p14:sldIdLst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61"/>
            <p14:sldId id="363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6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FrDq0v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publica/weepeop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publica/weepeople/" TargetMode="External"/><Relationship Id="rId2" Type="http://schemas.openxmlformats.org/officeDocument/2006/relationships/hyperlink" Target="https://github.com/mjskay/uncertainty-examples/blob/master/weepeople_dotplots.m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569B9-CF58-B61B-EC27-5F231F5B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graph of people in different positions&#10;&#10;AI-generated content may be incorrect.">
            <a:extLst>
              <a:ext uri="{FF2B5EF4-FFF2-40B4-BE49-F238E27FC236}">
                <a16:creationId xmlns:a16="http://schemas.microsoft.com/office/drawing/2014/main" id="{7DAC0269-5681-1F4F-552E-E620B6AEA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3" y="1046172"/>
            <a:ext cx="6535714" cy="489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89B9E-DE1C-9D93-80E3-8FADF0083BF7}"/>
              </a:ext>
            </a:extLst>
          </p:cNvPr>
          <p:cNvSpPr txBox="1"/>
          <p:nvPr/>
        </p:nvSpPr>
        <p:spPr>
          <a:xfrm>
            <a:off x="1066800" y="304800"/>
            <a:ext cx="701040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Putting the people back into charts about them: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1E656-4912-7ADD-BE08-CB9CCD0D2013}"/>
              </a:ext>
            </a:extLst>
          </p:cNvPr>
          <p:cNvSpPr txBox="1"/>
          <p:nvPr/>
        </p:nvSpPr>
        <p:spPr>
          <a:xfrm>
            <a:off x="914400" y="61722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>
                <a:hlinkClick r:id="rId3"/>
              </a:rPr>
              <a:t>https://bit.ly/3FrDq0v</a:t>
            </a:r>
            <a:endParaRPr lang="en-CA" sz="1400" dirty="0"/>
          </a:p>
          <a:p>
            <a:r>
              <a:rPr lang="en-CA" sz="1400" dirty="0" err="1"/>
              <a:t>Weepeople</a:t>
            </a:r>
            <a:r>
              <a:rPr lang="en-CA" sz="1400" dirty="0"/>
              <a:t> font: </a:t>
            </a:r>
            <a:r>
              <a:rPr lang="en-CA" sz="1400" dirty="0">
                <a:hlinkClick r:id="rId4"/>
              </a:rPr>
              <a:t>https://github.com/propublica/weepeople</a:t>
            </a:r>
            <a:r>
              <a:rPr lang="en-CA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621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C9AA9-06D2-5650-6176-9022ED75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22EA3-134E-BB58-64DA-F47969FBA64F}"/>
              </a:ext>
            </a:extLst>
          </p:cNvPr>
          <p:cNvSpPr txBox="1"/>
          <p:nvPr/>
        </p:nvSpPr>
        <p:spPr>
          <a:xfrm>
            <a:off x="533400" y="457200"/>
            <a:ext cx="78486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Using </a:t>
            </a:r>
            <a:r>
              <a:rPr lang="en-CA" dirty="0" err="1"/>
              <a:t>weepeople</a:t>
            </a:r>
            <a:r>
              <a:rPr lang="en-CA" dirty="0"/>
              <a:t> font in R graphics</a:t>
            </a:r>
          </a:p>
          <a:p>
            <a:r>
              <a:rPr lang="en-CA" sz="1400" dirty="0"/>
              <a:t>See: </a:t>
            </a:r>
            <a:r>
              <a:rPr lang="en-CA" sz="1400" dirty="0">
                <a:hlinkClick r:id="rId2"/>
              </a:rPr>
              <a:t>https://github.com/mjskay/uncertainty-examples/blob/master/weepeople_dotplots.md</a:t>
            </a:r>
            <a:r>
              <a:rPr lang="en-CA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04A91-992B-4ED7-8382-1EDF4438A949}"/>
              </a:ext>
            </a:extLst>
          </p:cNvPr>
          <p:cNvSpPr txBox="1"/>
          <p:nvPr/>
        </p:nvSpPr>
        <p:spPr>
          <a:xfrm>
            <a:off x="533400" y="1295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Download font from: </a:t>
            </a:r>
            <a:r>
              <a:rPr lang="en-CA" dirty="0">
                <a:hlinkClick r:id="rId3"/>
              </a:rPr>
              <a:t>https://github.com/propublica/weepeople/</a:t>
            </a:r>
            <a:r>
              <a:rPr lang="en-CA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Register font: </a:t>
            </a:r>
            <a:r>
              <a:rPr lang="en-CA" dirty="0" err="1"/>
              <a:t>systemfonts</a:t>
            </a:r>
            <a:r>
              <a:rPr lang="en-CA" dirty="0"/>
              <a:t>::</a:t>
            </a:r>
            <a:r>
              <a:rPr lang="en-CA" dirty="0" err="1"/>
              <a:t>register_font</a:t>
            </a:r>
            <a:r>
              <a:rPr lang="en-CA" dirty="0"/>
              <a:t>(name = "</a:t>
            </a:r>
            <a:r>
              <a:rPr lang="en-CA" dirty="0" err="1"/>
              <a:t>weepeople</a:t>
            </a:r>
            <a:r>
              <a:rPr lang="en-CA" dirty="0"/>
              <a:t>“)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1894-5990-F783-52EA-6DC67C045A11}"/>
              </a:ext>
            </a:extLst>
          </p:cNvPr>
          <p:cNvSpPr txBox="1"/>
          <p:nvPr/>
        </p:nvSpPr>
        <p:spPr>
          <a:xfrm>
            <a:off x="533400" y="2195156"/>
            <a:ext cx="5562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/>
              <a:t>df</a:t>
            </a:r>
            <a:r>
              <a:rPr lang="en-CA" sz="1400" dirty="0"/>
              <a:t> = </a:t>
            </a:r>
            <a:r>
              <a:rPr lang="en-CA" sz="1400" dirty="0" err="1"/>
              <a:t>data.frame</a:t>
            </a:r>
            <a:r>
              <a:rPr lang="en-CA" sz="1400" dirty="0"/>
              <a:t>(x = </a:t>
            </a:r>
            <a:r>
              <a:rPr lang="en-CA" sz="1400" dirty="0" err="1"/>
              <a:t>qnorm</a:t>
            </a:r>
            <a:r>
              <a:rPr lang="en-CA" sz="1400" dirty="0"/>
              <a:t>(</a:t>
            </a:r>
            <a:r>
              <a:rPr lang="en-CA" sz="1400" dirty="0" err="1"/>
              <a:t>ppoints</a:t>
            </a:r>
            <a:r>
              <a:rPr lang="en-CA" sz="1400" dirty="0"/>
              <a:t>(100), 1:2),  </a:t>
            </a:r>
          </a:p>
          <a:p>
            <a:r>
              <a:rPr lang="en-CA" sz="1400" dirty="0"/>
              <a:t>     set = c("a", "b"),  icon = factor(sample(52, 100, replace = TRUE)))</a:t>
            </a:r>
          </a:p>
          <a:p>
            <a:r>
              <a:rPr lang="en-CA" sz="1400" dirty="0"/>
              <a:t>people = c(letters, </a:t>
            </a:r>
            <a:r>
              <a:rPr lang="en-CA" sz="1400" dirty="0" err="1"/>
              <a:t>toupper</a:t>
            </a:r>
            <a:r>
              <a:rPr lang="en-CA" sz="1400" dirty="0"/>
              <a:t>(letters))</a:t>
            </a:r>
          </a:p>
          <a:p>
            <a:r>
              <a:rPr lang="en-CA" sz="1400" dirty="0" err="1"/>
              <a:t>df</a:t>
            </a:r>
            <a:r>
              <a:rPr lang="en-CA" sz="1400" dirty="0"/>
              <a:t> |&gt;  </a:t>
            </a:r>
            <a:r>
              <a:rPr lang="en-CA" sz="1400" dirty="0" err="1"/>
              <a:t>ggplot</a:t>
            </a:r>
            <a:r>
              <a:rPr lang="en-CA" sz="1400" dirty="0"/>
              <a:t>(</a:t>
            </a:r>
            <a:r>
              <a:rPr lang="en-CA" sz="1400" dirty="0" err="1"/>
              <a:t>aes</a:t>
            </a:r>
            <a:r>
              <a:rPr lang="en-CA" sz="1400" dirty="0"/>
              <a:t>(x = x, y = set, group = set, shape = icon, color = x &gt; 0))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geom_dots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family = "</a:t>
            </a:r>
            <a:r>
              <a:rPr lang="en-CA" sz="1400" dirty="0" err="1">
                <a:highlight>
                  <a:srgbClr val="FFFF00"/>
                </a:highlight>
              </a:rPr>
              <a:t>weepeople</a:t>
            </a:r>
            <a:r>
              <a:rPr lang="en-CA" sz="1400" dirty="0">
                <a:highlight>
                  <a:srgbClr val="FFFF00"/>
                </a:highlight>
              </a:rPr>
              <a:t>", </a:t>
            </a:r>
            <a:r>
              <a:rPr lang="en-CA" sz="1400" dirty="0" err="1"/>
              <a:t>dotsize</a:t>
            </a:r>
            <a:r>
              <a:rPr lang="en-CA" sz="1400" dirty="0"/>
              <a:t> = 2.4, layout = "swarm")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scale_shape_manual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values = people</a:t>
            </a:r>
            <a:r>
              <a:rPr lang="en-CA" sz="1400" dirty="0"/>
              <a:t>, guide = "none") +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scale_color_brewer</a:t>
            </a:r>
            <a:r>
              <a:rPr lang="en-CA" sz="1400" dirty="0"/>
              <a:t>(palette = "Set1", guide = "none") </a:t>
            </a:r>
          </a:p>
        </p:txBody>
      </p:sp>
      <p:pic>
        <p:nvPicPr>
          <p:cNvPr id="7" name="Picture 6" descr="A group of people in a pyramid&#10;&#10;AI-generated content may be incorrect.">
            <a:extLst>
              <a:ext uri="{FF2B5EF4-FFF2-40B4-BE49-F238E27FC236}">
                <a16:creationId xmlns:a16="http://schemas.microsoft.com/office/drawing/2014/main" id="{6A0447A1-5B62-0AF5-422B-2768F0D63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69" y="3795594"/>
            <a:ext cx="4166781" cy="29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2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“Goldilocks”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Five observations, each with a distribution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978377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09600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A6C8-3F07-F373-92DD-5C6A4B482B3C}"/>
              </a:ext>
            </a:extLst>
          </p:cNvPr>
          <p:cNvSpPr txBox="1"/>
          <p:nvPr/>
        </p:nvSpPr>
        <p:spPr>
          <a:xfrm>
            <a:off x="7364843" y="991120"/>
            <a:ext cx="17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gradientinterval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5663-6498-5BF7-C331-C942D2536D94}"/>
              </a:ext>
            </a:extLst>
          </p:cNvPr>
          <p:cNvSpPr txBox="1"/>
          <p:nvPr/>
        </p:nvSpPr>
        <p:spPr>
          <a:xfrm>
            <a:off x="7714385" y="3822218"/>
            <a:ext cx="10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dots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13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asses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: IQR, std dev., std error, …  (variation)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assumptions</a:t>
            </a:r>
            <a:r>
              <a:rPr lang="en-US" dirty="0"/>
              <a:t>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models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 err="1"/>
              <a:t>Harrer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Doing Meta Analysis in 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152400" y="2446877"/>
            <a:ext cx="244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std. error vs. observed 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meta::funnel()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C193C7BB-E98E-14BB-98C2-8EDF5A59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72" y="632619"/>
            <a:ext cx="4610256" cy="5975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71F68-4AEF-2751-198C-5C1759D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83340-7AE0-70C0-9649-F068CF4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66CE-53B6-FFDB-66CB-DB57637679A5}"/>
              </a:ext>
            </a:extLst>
          </p:cNvPr>
          <p:cNvSpPr txBox="1"/>
          <p:nvPr/>
        </p:nvSpPr>
        <p:spPr>
          <a:xfrm>
            <a:off x="457200" y="1219200"/>
            <a:ext cx="3581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Cheong et al. (2016)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Participants presented with a house location (“X”)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Asked if they would stay or leave based on one of the wildfire hazard communication techniques shown here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28CBEC-8318-28C2-AF5A-83433C1E86E3}"/>
              </a:ext>
            </a:extLst>
          </p:cNvPr>
          <p:cNvSpPr/>
          <p:nvPr/>
        </p:nvSpPr>
        <p:spPr>
          <a:xfrm>
            <a:off x="4724400" y="16764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FA6CE-5724-F034-56BC-6F5B7D622B95}"/>
              </a:ext>
            </a:extLst>
          </p:cNvPr>
          <p:cNvSpPr/>
          <p:nvPr/>
        </p:nvSpPr>
        <p:spPr>
          <a:xfrm>
            <a:off x="7001000" y="1609118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B1CD1-1425-0A68-C561-54F2BABB3CCF}"/>
              </a:ext>
            </a:extLst>
          </p:cNvPr>
          <p:cNvSpPr/>
          <p:nvPr/>
        </p:nvSpPr>
        <p:spPr>
          <a:xfrm>
            <a:off x="5257800" y="40767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05665-32E9-71F3-8CF8-56E0BE42FB8A}"/>
              </a:ext>
            </a:extLst>
          </p:cNvPr>
          <p:cNvSpPr/>
          <p:nvPr/>
        </p:nvSpPr>
        <p:spPr>
          <a:xfrm>
            <a:off x="7030184" y="3071374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7FD90F-9E7C-1F87-2FE7-38176968AAD4}"/>
              </a:ext>
            </a:extLst>
          </p:cNvPr>
          <p:cNvSpPr/>
          <p:nvPr/>
        </p:nvSpPr>
        <p:spPr>
          <a:xfrm>
            <a:off x="5363183" y="5609616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4EE48-6B03-481C-91AE-5AFC8E79DDC6}"/>
              </a:ext>
            </a:extLst>
          </p:cNvPr>
          <p:cNvSpPr txBox="1"/>
          <p:nvPr/>
        </p:nvSpPr>
        <p:spPr>
          <a:xfrm>
            <a:off x="457200" y="3429000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Results:</a:t>
            </a:r>
          </a:p>
          <a:p>
            <a:r>
              <a:rPr lang="en-CA" dirty="0"/>
              <a:t>Display type mattered little when given 30 sec. to decide</a:t>
            </a:r>
          </a:p>
          <a:p>
            <a:r>
              <a:rPr lang="en-CA" dirty="0"/>
              <a:t>With time pressure (5 sec.):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color hue was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Text &amp; simple boundary worst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8BEA-4605-CF59-9C9E-BA8A958464E7}"/>
              </a:ext>
            </a:extLst>
          </p:cNvPr>
          <p:cNvSpPr txBox="1"/>
          <p:nvPr/>
        </p:nvSpPr>
        <p:spPr>
          <a:xfrm>
            <a:off x="457200" y="56388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Cheong, </a:t>
            </a:r>
            <a:r>
              <a:rPr lang="en-CA" sz="1200" dirty="0" err="1"/>
              <a:t>etal</a:t>
            </a:r>
            <a:r>
              <a:rPr lang="en-CA" sz="1200" dirty="0"/>
              <a:t>. (2016). Evaluating the impact of visualization of wildfire hazard upon </a:t>
            </a:r>
            <a:r>
              <a:rPr lang="en-CA" sz="1200" dirty="0" err="1"/>
              <a:t>decisionmaking</a:t>
            </a:r>
            <a:r>
              <a:rPr lang="en-CA" sz="1200" dirty="0"/>
              <a:t> under uncertainty. </a:t>
            </a:r>
            <a:r>
              <a:rPr lang="en-CA" sz="1200" i="1" dirty="0"/>
              <a:t>International Journal of Geographical Information Science</a:t>
            </a:r>
            <a:r>
              <a:rPr lang="en-CA" sz="1200" dirty="0"/>
              <a:t>, 30(7), 1377–1404.</a:t>
            </a:r>
          </a:p>
        </p:txBody>
      </p:sp>
    </p:spTree>
    <p:extLst>
      <p:ext uri="{BB962C8B-B14F-4D97-AF65-F5344CB8AC3E}">
        <p14:creationId xmlns:p14="http://schemas.microsoft.com/office/powerpoint/2010/main" val="944253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45030</TotalTime>
  <Words>3952</Words>
  <Application>Microsoft Office PowerPoint</Application>
  <PresentationFormat>On-screen Show (4:3)</PresentationFormat>
  <Paragraphs>550</Paragraphs>
  <Slides>73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Script MT Bold</vt:lpstr>
      <vt:lpstr>Symbol</vt:lpstr>
      <vt:lpstr>Wingdings</vt:lpstr>
      <vt:lpstr>1_Office Theme</vt:lpstr>
      <vt:lpstr>Equation</vt:lpstr>
      <vt:lpstr>Visualizing Uncertainty</vt:lpstr>
      <vt:lpstr>Topics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PowerPoint Presentation</vt:lpstr>
      <vt:lpstr>PowerPoint Presentation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×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Publication bias: Funnel plots</vt:lpstr>
      <vt:lpstr>Orchard plots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Studies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201</cp:revision>
  <dcterms:created xsi:type="dcterms:W3CDTF">2017-10-14T20:35:56Z</dcterms:created>
  <dcterms:modified xsi:type="dcterms:W3CDTF">2025-03-09T20:39:46Z</dcterms:modified>
</cp:coreProperties>
</file>